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63" r:id="rId3"/>
    <p:sldId id="267" r:id="rId4"/>
    <p:sldId id="266" r:id="rId5"/>
    <p:sldId id="270" r:id="rId6"/>
    <p:sldId id="269" r:id="rId7"/>
    <p:sldId id="271" r:id="rId8"/>
    <p:sldId id="268" r:id="rId9"/>
    <p:sldId id="275" r:id="rId10"/>
    <p:sldId id="276" r:id="rId11"/>
    <p:sldId id="274" r:id="rId12"/>
    <p:sldId id="278" r:id="rId13"/>
    <p:sldId id="272" r:id="rId14"/>
    <p:sldId id="280" r:id="rId15"/>
    <p:sldId id="277"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94660"/>
  </p:normalViewPr>
  <p:slideViewPr>
    <p:cSldViewPr>
      <p:cViewPr varScale="1">
        <p:scale>
          <a:sx n="75" d="100"/>
          <a:sy n="75" d="100"/>
        </p:scale>
        <p:origin x="1020"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68"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F88938D-9D7C-4D92-84D9-79D90A23A16F}" type="datetimeFigureOut">
              <a:rPr lang="el-GR" smtClean="0"/>
              <a:t>11/7/2018</a:t>
            </a:fld>
            <a:endParaRPr lang="el-GR"/>
          </a:p>
        </p:txBody>
      </p:sp>
      <p:sp>
        <p:nvSpPr>
          <p:cNvPr id="4" name="Θέση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4D7AF1-95EF-4B48-8AE4-CA873243068B}" type="slidenum">
              <a:rPr lang="el-GR" smtClean="0"/>
              <a:t>‹#›</a:t>
            </a:fld>
            <a:endParaRPr lang="el-GR"/>
          </a:p>
        </p:txBody>
      </p:sp>
    </p:spTree>
    <p:extLst>
      <p:ext uri="{BB962C8B-B14F-4D97-AF65-F5344CB8AC3E}">
        <p14:creationId xmlns:p14="http://schemas.microsoft.com/office/powerpoint/2010/main" val="3978418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016EB4-57A8-4065-8A8A-C5EAB7A72965}" type="datetimeFigureOut">
              <a:rPr lang="el-GR" smtClean="0"/>
              <a:t>11/7/2018</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6C94BD-7C8C-4150-BF6E-8EA1086ACE1A}" type="slidenum">
              <a:rPr lang="el-GR" smtClean="0"/>
              <a:t>‹#›</a:t>
            </a:fld>
            <a:endParaRPr lang="el-GR"/>
          </a:p>
        </p:txBody>
      </p:sp>
    </p:spTree>
    <p:extLst>
      <p:ext uri="{BB962C8B-B14F-4D97-AF65-F5344CB8AC3E}">
        <p14:creationId xmlns:p14="http://schemas.microsoft.com/office/powerpoint/2010/main" val="115624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44EDFDC-7F28-4021-AA14-81A4C9729573}" type="datetimeFigureOut">
              <a:rPr lang="el-GR" smtClean="0"/>
              <a:t>11/7/2018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212286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44EDFDC-7F28-4021-AA14-81A4C9729573}" type="datetimeFigureOut">
              <a:rPr lang="el-GR" smtClean="0"/>
              <a:t>11/7/2018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1328800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44EDFDC-7F28-4021-AA14-81A4C9729573}" type="datetimeFigureOut">
              <a:rPr lang="el-GR" smtClean="0"/>
              <a:t>11/7/2018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351923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44EDFDC-7F28-4021-AA14-81A4C9729573}" type="datetimeFigureOut">
              <a:rPr lang="el-GR" smtClean="0"/>
              <a:t>11/7/2018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143630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44EDFDC-7F28-4021-AA14-81A4C9729573}" type="datetimeFigureOut">
              <a:rPr lang="el-GR" smtClean="0"/>
              <a:t>11/7/2018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290857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44EDFDC-7F28-4021-AA14-81A4C9729573}" type="datetimeFigureOut">
              <a:rPr lang="el-GR" smtClean="0"/>
              <a:t>11/7/2018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351240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44EDFDC-7F28-4021-AA14-81A4C9729573}" type="datetimeFigureOut">
              <a:rPr lang="el-GR" smtClean="0"/>
              <a:t>11/7/2018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29193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44EDFDC-7F28-4021-AA14-81A4C9729573}" type="datetimeFigureOut">
              <a:rPr lang="el-GR" smtClean="0"/>
              <a:t>11/7/2018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1200660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44EDFDC-7F28-4021-AA14-81A4C9729573}" type="datetimeFigureOut">
              <a:rPr lang="el-GR" smtClean="0"/>
              <a:t>11/7/2018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424663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44EDFDC-7F28-4021-AA14-81A4C9729573}" type="datetimeFigureOut">
              <a:rPr lang="el-GR" smtClean="0"/>
              <a:t>11/7/2018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3641250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44EDFDC-7F28-4021-AA14-81A4C9729573}" type="datetimeFigureOut">
              <a:rPr lang="el-GR" smtClean="0"/>
              <a:t>11/7/2018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4B7F801-9325-4A1A-BED9-188F101C6DF3}" type="slidenum">
              <a:rPr lang="el-GR" smtClean="0"/>
              <a:t>‹#›</a:t>
            </a:fld>
            <a:endParaRPr lang="el-GR"/>
          </a:p>
        </p:txBody>
      </p:sp>
    </p:spTree>
    <p:extLst>
      <p:ext uri="{BB962C8B-B14F-4D97-AF65-F5344CB8AC3E}">
        <p14:creationId xmlns:p14="http://schemas.microsoft.com/office/powerpoint/2010/main" val="53543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19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EDFDC-7F28-4021-AA14-81A4C9729573}" type="datetimeFigureOut">
              <a:rPr lang="el-GR" smtClean="0"/>
              <a:t>11/7/2018</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7F801-9325-4A1A-BED9-188F101C6DF3}" type="slidenum">
              <a:rPr lang="el-GR" smtClean="0"/>
              <a:t>‹#›</a:t>
            </a:fld>
            <a:endParaRPr lang="el-GR"/>
          </a:p>
        </p:txBody>
      </p:sp>
    </p:spTree>
    <p:extLst>
      <p:ext uri="{BB962C8B-B14F-4D97-AF65-F5344CB8AC3E}">
        <p14:creationId xmlns:p14="http://schemas.microsoft.com/office/powerpoint/2010/main" val="325892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bi.ema.europa.eu/analyticsSOAP/saw.dll?PortalPages"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485502"/>
            <a:ext cx="8229600" cy="3527674"/>
          </a:xfrm>
        </p:spPr>
        <p:txBody>
          <a:bodyPr>
            <a:normAutofit/>
          </a:bodyPr>
          <a:lstStyle/>
          <a:p>
            <a:r>
              <a:rPr lang="el-GR" sz="2800" b="1" dirty="0" smtClean="0"/>
              <a:t>Σύσκεψη ΕΟΦ</a:t>
            </a:r>
            <a:br>
              <a:rPr lang="el-GR" sz="2800" b="1" dirty="0" smtClean="0"/>
            </a:br>
            <a:r>
              <a:rPr lang="el-GR" sz="2800" b="1" dirty="0" smtClean="0"/>
              <a:t>Εκπροσώπων Εταιριών </a:t>
            </a:r>
            <a:r>
              <a:rPr lang="el-GR" sz="2800" b="1" dirty="0"/>
              <a:t>Κ</a:t>
            </a:r>
            <a:r>
              <a:rPr lang="el-GR" sz="2800" b="1" dirty="0" smtClean="0"/>
              <a:t>τηνιατρικών Φαρμακευτικών Προϊόντων</a:t>
            </a:r>
            <a:r>
              <a:rPr lang="el-GR" sz="2800" dirty="0" smtClean="0"/>
              <a:t/>
            </a:r>
            <a:br>
              <a:rPr lang="el-GR" sz="2800" dirty="0" smtClean="0"/>
            </a:br>
            <a:r>
              <a:rPr lang="en-US" sz="2800" dirty="0" smtClean="0"/>
              <a:t/>
            </a:r>
            <a:br>
              <a:rPr lang="en-US" sz="2800" dirty="0" smtClean="0"/>
            </a:br>
            <a:r>
              <a:rPr lang="el-GR" sz="2800" dirty="0" smtClean="0"/>
              <a:t/>
            </a:r>
            <a:br>
              <a:rPr lang="el-GR" sz="2800" dirty="0" smtClean="0"/>
            </a:br>
            <a:r>
              <a:rPr lang="el-GR" sz="2800" dirty="0" smtClean="0"/>
              <a:t>Χολαργός, 11/</a:t>
            </a:r>
            <a:r>
              <a:rPr lang="en-US" sz="2800" smtClean="0"/>
              <a:t>0</a:t>
            </a:r>
            <a:r>
              <a:rPr lang="el-GR" sz="2800" smtClean="0"/>
              <a:t>7/2018</a:t>
            </a:r>
            <a:endParaRPr lang="el-GR" sz="28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Ορθογώνιο 3"/>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5" name="TextBox 4"/>
          <p:cNvSpPr txBox="1"/>
          <p:nvPr/>
        </p:nvSpPr>
        <p:spPr>
          <a:xfrm>
            <a:off x="1835696" y="54868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pic>
        <p:nvPicPr>
          <p:cNvPr id="10" name="Picture 3"/>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8924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normAutofit fontScale="77500" lnSpcReduction="20000"/>
          </a:bodyPr>
          <a:lstStyle/>
          <a:p>
            <a:pPr marL="0" lvl="2" indent="0">
              <a:buNone/>
            </a:pPr>
            <a:r>
              <a:rPr lang="en-GB" b="1" u="sng" dirty="0" smtClean="0"/>
              <a:t>Calculation </a:t>
            </a:r>
            <a:r>
              <a:rPr lang="en-GB" b="1" u="sng" dirty="0"/>
              <a:t>of </a:t>
            </a:r>
            <a:r>
              <a:rPr lang="en-GB" b="1" u="sng" dirty="0" smtClean="0"/>
              <a:t>PCU</a:t>
            </a:r>
            <a:endParaRPr lang="en-GB" sz="2900" dirty="0" smtClean="0"/>
          </a:p>
          <a:p>
            <a:pPr marL="0" indent="0">
              <a:buNone/>
            </a:pPr>
            <a:r>
              <a:rPr lang="en-GB" sz="2900" dirty="0" smtClean="0"/>
              <a:t>The </a:t>
            </a:r>
            <a:r>
              <a:rPr lang="en-GB" sz="2900" dirty="0"/>
              <a:t>PCU for each animal category is calculated by multiplying numbers of livestock animals (dairy cows, sheep, sows and horses) and slaughtered animals (cattle, goat, pigs, sheep, poultry, rabbits and turkeys) by the theoretical weight at the most likely time for treatment. However, due to the limited availability of living </a:t>
            </a:r>
            <a:r>
              <a:rPr lang="en-GB" sz="2900" dirty="0">
                <a:solidFill>
                  <a:srgbClr val="FF0000"/>
                </a:solidFill>
              </a:rPr>
              <a:t>goat</a:t>
            </a:r>
            <a:r>
              <a:rPr lang="en-GB" sz="2900" dirty="0"/>
              <a:t> data in Eurostat, this category was not included when the PCU methodology was established for the first ESVAC report. For countries with a relatively high number of goats compared to other food-producing animals, this results in an underestimate of the PCU. For animals exported or imported for fattening or slaughter (cattle, goat, pigs, sheep and poultry), the PCU was calculated by multiplying the number of animals by a standardised </a:t>
            </a:r>
            <a:r>
              <a:rPr lang="en-GB" sz="2900" dirty="0" smtClean="0"/>
              <a:t>weight.</a:t>
            </a:r>
            <a:endParaRPr lang="el-GR" sz="2300"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1411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7839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1"/>
          <p:cNvPicPr>
            <a:picLocks noGrp="1" noChangeAspect="1"/>
          </p:cNvPicPr>
          <p:nvPr>
            <p:ph idx="1"/>
          </p:nvPr>
        </p:nvPicPr>
        <p:blipFill>
          <a:blip r:embed="rId2"/>
          <a:stretch>
            <a:fillRect/>
          </a:stretch>
        </p:blipFill>
        <p:spPr>
          <a:xfrm>
            <a:off x="1854665" y="797306"/>
            <a:ext cx="5679541" cy="3976414"/>
          </a:xfrm>
          <a:prstGeom prst="rect">
            <a:avLst/>
          </a:prstGeom>
        </p:spPr>
      </p:pic>
      <p:pic>
        <p:nvPicPr>
          <p:cNvPr id="4" name="Picture 3"/>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1411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
        <p:nvSpPr>
          <p:cNvPr id="10" name="Ορθογώνιο 9"/>
          <p:cNvSpPr/>
          <p:nvPr/>
        </p:nvSpPr>
        <p:spPr>
          <a:xfrm>
            <a:off x="2256160" y="4797153"/>
            <a:ext cx="4572000" cy="646331"/>
          </a:xfrm>
          <a:prstGeom prst="rect">
            <a:avLst/>
          </a:prstGeom>
        </p:spPr>
        <p:txBody>
          <a:bodyPr>
            <a:spAutoFit/>
          </a:bodyPr>
          <a:lstStyle/>
          <a:p>
            <a:r>
              <a:rPr lang="en-GB" sz="1200" dirty="0">
                <a:latin typeface="Verdana" panose="020B0604030504040204" pitchFamily="34" charset="0"/>
                <a:ea typeface="SimSun" panose="02010600030101010101" pitchFamily="2" charset="-122"/>
                <a:cs typeface="Times New Roman" panose="02020603050405020304" pitchFamily="18" charset="0"/>
              </a:rPr>
              <a:t>Sales for food-producing species, in mg/PCU, of the various veterinary antimicrobial classes, for 30 European countries, in 2015</a:t>
            </a:r>
            <a:endParaRPr lang="el-GR" sz="1200" dirty="0"/>
          </a:p>
        </p:txBody>
      </p:sp>
    </p:spTree>
    <p:extLst>
      <p:ext uri="{BB962C8B-B14F-4D97-AF65-F5344CB8AC3E}">
        <p14:creationId xmlns:p14="http://schemas.microsoft.com/office/powerpoint/2010/main" val="1730922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1411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
        <p:nvSpPr>
          <p:cNvPr id="10" name="Ορθογώνιο 9"/>
          <p:cNvSpPr/>
          <p:nvPr/>
        </p:nvSpPr>
        <p:spPr>
          <a:xfrm>
            <a:off x="2281560" y="4895765"/>
            <a:ext cx="4572000" cy="646331"/>
          </a:xfrm>
          <a:prstGeom prst="rect">
            <a:avLst/>
          </a:prstGeom>
        </p:spPr>
        <p:txBody>
          <a:bodyPr>
            <a:spAutoFit/>
          </a:bodyPr>
          <a:lstStyle/>
          <a:p>
            <a:r>
              <a:rPr lang="en-GB" sz="1200" dirty="0">
                <a:latin typeface="Verdana" panose="020B0604030504040204" pitchFamily="34" charset="0"/>
                <a:ea typeface="Verdana" panose="020B0604030504040204" pitchFamily="34" charset="0"/>
              </a:rPr>
              <a:t>Spatial distribution of overall sales of all antimicrobials for food-producing animals, in mg/PCU, for 30 countries, for </a:t>
            </a:r>
            <a:r>
              <a:rPr lang="en-GB" sz="1200" dirty="0" smtClean="0">
                <a:latin typeface="Verdana" panose="020B0604030504040204" pitchFamily="34" charset="0"/>
                <a:ea typeface="Verdana" panose="020B0604030504040204" pitchFamily="34" charset="0"/>
                <a:cs typeface="Times New Roman" panose="02020603050405020304" pitchFamily="18" charset="0"/>
              </a:rPr>
              <a:t>2015</a:t>
            </a:r>
            <a:endParaRPr lang="el-GR" sz="1200" dirty="0">
              <a:latin typeface="Verdana" panose="020B0604030504040204" pitchFamily="34" charset="0"/>
              <a:ea typeface="Verdana" panose="020B0604030504040204" pitchFamily="34" charset="0"/>
            </a:endParaRPr>
          </a:p>
        </p:txBody>
      </p:sp>
      <p:pic>
        <p:nvPicPr>
          <p:cNvPr id="7" name="Θέση περιεχομένου 6"/>
          <p:cNvPicPr>
            <a:picLocks noGrp="1" noChangeAspect="1"/>
          </p:cNvPicPr>
          <p:nvPr>
            <p:ph idx="1"/>
          </p:nvPr>
        </p:nvPicPr>
        <p:blipFill>
          <a:blip r:embed="rId5"/>
          <a:stretch>
            <a:fillRect/>
          </a:stretch>
        </p:blipFill>
        <p:spPr>
          <a:xfrm>
            <a:off x="1752571" y="825649"/>
            <a:ext cx="5822185" cy="4029805"/>
          </a:xfrm>
          <a:prstGeom prst="rect">
            <a:avLst/>
          </a:prstGeom>
        </p:spPr>
      </p:pic>
    </p:spTree>
    <p:extLst>
      <p:ext uri="{BB962C8B-B14F-4D97-AF65-F5344CB8AC3E}">
        <p14:creationId xmlns:p14="http://schemas.microsoft.com/office/powerpoint/2010/main" val="4128040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lstStyle/>
          <a:p>
            <a:pPr marL="0" indent="0">
              <a:buNone/>
            </a:pPr>
            <a:r>
              <a:rPr lang="el-GR" b="1" dirty="0"/>
              <a:t>ΝΕΟ</a:t>
            </a:r>
          </a:p>
          <a:p>
            <a:r>
              <a:rPr lang="el-GR" dirty="0"/>
              <a:t>Εκτίμηση ποσοστού % των πωλήσεων ανά είδος ζώου</a:t>
            </a:r>
          </a:p>
          <a:p>
            <a:r>
              <a:rPr lang="el-GR" dirty="0"/>
              <a:t>Συλλογή στοιχείων πωλήσεων αντιπαρασιτικών ουσιών</a:t>
            </a:r>
          </a:p>
          <a:p>
            <a:pPr marL="0" indent="0">
              <a:buNone/>
            </a:pPr>
            <a:endParaRPr lang="el-GR"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56780"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1263756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lstStyle/>
          <a:p>
            <a:pPr marL="0" indent="0">
              <a:buNone/>
            </a:pPr>
            <a:r>
              <a:rPr lang="en-US" b="1" dirty="0" smtClean="0"/>
              <a:t>AOB</a:t>
            </a:r>
            <a:endParaRPr lang="el-GR" b="1" dirty="0" smtClean="0"/>
          </a:p>
          <a:p>
            <a:pPr marL="0" indent="0">
              <a:buNone/>
            </a:pPr>
            <a:endParaRPr lang="el-GR" dirty="0"/>
          </a:p>
          <a:p>
            <a:r>
              <a:rPr lang="en-US" sz="2800" dirty="0" smtClean="0"/>
              <a:t>CESP: </a:t>
            </a:r>
            <a:r>
              <a:rPr lang="el-GR" sz="2800" dirty="0" smtClean="0"/>
              <a:t>Ανάρτηση της τελευταίας άδειας (δίφυλλο)</a:t>
            </a:r>
          </a:p>
          <a:p>
            <a:r>
              <a:rPr lang="en-US" sz="2800" dirty="0" smtClean="0"/>
              <a:t>CESP: </a:t>
            </a:r>
            <a:r>
              <a:rPr lang="el-GR" sz="2800" dirty="0" smtClean="0"/>
              <a:t>αναφορά στον κωδικό </a:t>
            </a:r>
            <a:r>
              <a:rPr lang="el-GR" sz="2800" dirty="0" err="1" smtClean="0"/>
              <a:t>κτην</a:t>
            </a:r>
            <a:r>
              <a:rPr lang="el-GR" sz="2800" dirty="0" smtClean="0"/>
              <a:t>. προϊόντος</a:t>
            </a:r>
            <a:endParaRPr lang="el-GR" sz="2800" dirty="0"/>
          </a:p>
          <a:p>
            <a:pPr marL="0" indent="0">
              <a:buNone/>
            </a:pPr>
            <a:endParaRPr lang="el-GR"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56780"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1179979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normAutofit/>
          </a:bodyPr>
          <a:lstStyle/>
          <a:p>
            <a:pPr marL="0" indent="0">
              <a:buNone/>
            </a:pPr>
            <a:r>
              <a:rPr lang="el-GR" sz="2800" b="1" dirty="0"/>
              <a:t>Σ</a:t>
            </a:r>
            <a:r>
              <a:rPr lang="el-GR" sz="2800" b="1" dirty="0" smtClean="0"/>
              <a:t>ύστημα SPOR</a:t>
            </a:r>
          </a:p>
          <a:p>
            <a:pPr marL="0" indent="0">
              <a:buNone/>
            </a:pPr>
            <a:r>
              <a:rPr lang="el-GR" sz="2800" dirty="0" smtClean="0"/>
              <a:t>(</a:t>
            </a:r>
            <a:r>
              <a:rPr lang="el-GR" sz="2800" dirty="0" err="1" smtClean="0"/>
              <a:t>Substance</a:t>
            </a:r>
            <a:r>
              <a:rPr lang="el-GR" sz="2800" dirty="0"/>
              <a:t>, </a:t>
            </a:r>
            <a:r>
              <a:rPr lang="en-US" sz="2800" dirty="0" err="1"/>
              <a:t>P</a:t>
            </a:r>
            <a:r>
              <a:rPr lang="el-GR" sz="2800" dirty="0" err="1" smtClean="0"/>
              <a:t>roduct</a:t>
            </a:r>
            <a:r>
              <a:rPr lang="el-GR" sz="2800" dirty="0"/>
              <a:t>, </a:t>
            </a:r>
            <a:r>
              <a:rPr lang="en-US" sz="2800" dirty="0" smtClean="0"/>
              <a:t>O</a:t>
            </a:r>
            <a:r>
              <a:rPr lang="el-GR" sz="2800" dirty="0" err="1" smtClean="0"/>
              <a:t>rganisation</a:t>
            </a:r>
            <a:r>
              <a:rPr lang="el-GR" sz="2800" dirty="0" smtClean="0"/>
              <a:t> </a:t>
            </a:r>
            <a:r>
              <a:rPr lang="el-GR" sz="2800" dirty="0"/>
              <a:t>and </a:t>
            </a:r>
            <a:r>
              <a:rPr lang="en-US" sz="2800" dirty="0" err="1" smtClean="0"/>
              <a:t>R</a:t>
            </a:r>
            <a:r>
              <a:rPr lang="el-GR" sz="2800" dirty="0" err="1" smtClean="0"/>
              <a:t>eferential</a:t>
            </a:r>
            <a:r>
              <a:rPr lang="el-GR" sz="2800" dirty="0" smtClean="0"/>
              <a:t> </a:t>
            </a:r>
            <a:r>
              <a:rPr lang="en-US" sz="2800" dirty="0" err="1" smtClean="0"/>
              <a:t>D</a:t>
            </a:r>
            <a:r>
              <a:rPr lang="el-GR" sz="2800" dirty="0" err="1" smtClean="0"/>
              <a:t>ata</a:t>
            </a:r>
            <a:r>
              <a:rPr lang="el-GR" sz="2800" dirty="0"/>
              <a:t>) του </a:t>
            </a:r>
            <a:r>
              <a:rPr lang="el-GR" sz="2800" dirty="0" smtClean="0"/>
              <a:t>Ευρωπαϊκού </a:t>
            </a:r>
            <a:r>
              <a:rPr lang="el-GR" sz="2800" dirty="0"/>
              <a:t>Οργανισμού </a:t>
            </a:r>
            <a:r>
              <a:rPr lang="el-GR" sz="2800" dirty="0" smtClean="0"/>
              <a:t>Φαρμάκων</a:t>
            </a:r>
            <a:endParaRPr lang="en-US" sz="2800" dirty="0" smtClean="0"/>
          </a:p>
          <a:p>
            <a:pPr marL="0" indent="0">
              <a:buNone/>
            </a:pPr>
            <a:endParaRPr lang="en-US" sz="2800" dirty="0"/>
          </a:p>
          <a:p>
            <a:pPr marL="0" indent="0">
              <a:buNone/>
            </a:pPr>
            <a:endParaRPr lang="en-US" sz="2800" dirty="0" smtClean="0"/>
          </a:p>
          <a:p>
            <a:pPr marL="0" indent="0" algn="ctr">
              <a:buNone/>
            </a:pPr>
            <a:r>
              <a:rPr lang="el-GR" sz="2800" b="1" dirty="0" smtClean="0"/>
              <a:t>Ευχαριστώ για την προσοχή σας!!</a:t>
            </a:r>
            <a:endParaRPr lang="el-GR" sz="2800" b="1"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1411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038135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46856" y="980166"/>
            <a:ext cx="8229600" cy="4104456"/>
          </a:xfrm>
        </p:spPr>
        <p:txBody>
          <a:bodyPr>
            <a:normAutofit/>
          </a:bodyPr>
          <a:lstStyle/>
          <a:p>
            <a:pPr marL="0" indent="0">
              <a:buNone/>
            </a:pPr>
            <a:r>
              <a:rPr lang="el-GR" sz="2400" b="1" dirty="0" smtClean="0">
                <a:solidFill>
                  <a:prstClr val="black"/>
                </a:solidFill>
                <a:ea typeface="+mj-ea"/>
                <a:cs typeface="+mj-cs"/>
              </a:rPr>
              <a:t>Συμμετέχοντες</a:t>
            </a:r>
          </a:p>
          <a:p>
            <a:pPr marL="0" indent="0">
              <a:buNone/>
            </a:pPr>
            <a:r>
              <a:rPr lang="el-GR" sz="1800" dirty="0">
                <a:solidFill>
                  <a:prstClr val="black"/>
                </a:solidFill>
                <a:ea typeface="+mj-ea"/>
                <a:cs typeface="+mj-cs"/>
              </a:rPr>
              <a:t/>
            </a:r>
            <a:br>
              <a:rPr lang="el-GR" sz="1800" dirty="0">
                <a:solidFill>
                  <a:prstClr val="black"/>
                </a:solidFill>
                <a:ea typeface="+mj-ea"/>
                <a:cs typeface="+mj-cs"/>
              </a:rPr>
            </a:br>
            <a:r>
              <a:rPr lang="el-GR" sz="1800" b="1" dirty="0" err="1">
                <a:solidFill>
                  <a:prstClr val="black"/>
                </a:solidFill>
                <a:ea typeface="+mj-ea"/>
                <a:cs typeface="+mj-cs"/>
              </a:rPr>
              <a:t>Α΄Αντιπρόεδρος</a:t>
            </a:r>
            <a:r>
              <a:rPr lang="el-GR" sz="1800" b="1" dirty="0">
                <a:solidFill>
                  <a:prstClr val="black"/>
                </a:solidFill>
                <a:ea typeface="+mj-ea"/>
                <a:cs typeface="+mj-cs"/>
              </a:rPr>
              <a:t> ΕΟΦ</a:t>
            </a:r>
            <a:br>
              <a:rPr lang="el-GR" sz="1800" b="1" dirty="0">
                <a:solidFill>
                  <a:prstClr val="black"/>
                </a:solidFill>
                <a:ea typeface="+mj-ea"/>
                <a:cs typeface="+mj-cs"/>
              </a:rPr>
            </a:br>
            <a:r>
              <a:rPr lang="el-GR" sz="1800" dirty="0">
                <a:solidFill>
                  <a:prstClr val="black"/>
                </a:solidFill>
                <a:ea typeface="+mj-ea"/>
                <a:cs typeface="+mj-cs"/>
              </a:rPr>
              <a:t>	</a:t>
            </a:r>
            <a:r>
              <a:rPr lang="el-GR" sz="1800" dirty="0" err="1">
                <a:solidFill>
                  <a:prstClr val="black"/>
                </a:solidFill>
                <a:ea typeface="+mj-ea"/>
                <a:cs typeface="+mj-cs"/>
              </a:rPr>
              <a:t>Μαλέμης</a:t>
            </a:r>
            <a:r>
              <a:rPr lang="el-GR" sz="1800" dirty="0">
                <a:solidFill>
                  <a:prstClr val="black"/>
                </a:solidFill>
                <a:ea typeface="+mj-ea"/>
                <a:cs typeface="+mj-cs"/>
              </a:rPr>
              <a:t> </a:t>
            </a:r>
            <a:r>
              <a:rPr lang="el-GR" sz="1800" dirty="0" smtClean="0">
                <a:solidFill>
                  <a:prstClr val="black"/>
                </a:solidFill>
                <a:ea typeface="+mj-ea"/>
                <a:cs typeface="+mj-cs"/>
              </a:rPr>
              <a:t>Ιωάννης</a:t>
            </a:r>
            <a:r>
              <a:rPr lang="el-GR" sz="1800" dirty="0">
                <a:solidFill>
                  <a:prstClr val="black"/>
                </a:solidFill>
                <a:ea typeface="+mj-ea"/>
                <a:cs typeface="+mj-cs"/>
              </a:rPr>
              <a:t/>
            </a:r>
            <a:br>
              <a:rPr lang="el-GR" sz="1800" dirty="0">
                <a:solidFill>
                  <a:prstClr val="black"/>
                </a:solidFill>
                <a:ea typeface="+mj-ea"/>
                <a:cs typeface="+mj-cs"/>
              </a:rPr>
            </a:br>
            <a:r>
              <a:rPr lang="el-GR" sz="1800" b="1" dirty="0">
                <a:solidFill>
                  <a:prstClr val="black"/>
                </a:solidFill>
                <a:ea typeface="+mj-ea"/>
                <a:cs typeface="+mj-cs"/>
              </a:rPr>
              <a:t>Τμήμα Αξιολόγησης Κτηνιατρικών Φαρμάκων ΕΟΦ</a:t>
            </a:r>
            <a:br>
              <a:rPr lang="el-GR" sz="1800" b="1" dirty="0">
                <a:solidFill>
                  <a:prstClr val="black"/>
                </a:solidFill>
                <a:ea typeface="+mj-ea"/>
                <a:cs typeface="+mj-cs"/>
              </a:rPr>
            </a:br>
            <a:r>
              <a:rPr lang="el-GR" sz="1800" dirty="0">
                <a:solidFill>
                  <a:prstClr val="black"/>
                </a:solidFill>
                <a:ea typeface="+mj-ea"/>
                <a:cs typeface="+mj-cs"/>
              </a:rPr>
              <a:t>	Φαρλόπουλος Σπύρος</a:t>
            </a:r>
            <a:br>
              <a:rPr lang="el-GR" sz="1800" dirty="0">
                <a:solidFill>
                  <a:prstClr val="black"/>
                </a:solidFill>
                <a:ea typeface="+mj-ea"/>
                <a:cs typeface="+mj-cs"/>
              </a:rPr>
            </a:br>
            <a:r>
              <a:rPr lang="el-GR" sz="1800" b="1" dirty="0">
                <a:solidFill>
                  <a:prstClr val="black"/>
                </a:solidFill>
                <a:ea typeface="+mj-ea"/>
                <a:cs typeface="+mj-cs"/>
              </a:rPr>
              <a:t>Δ</a:t>
            </a:r>
            <a:r>
              <a:rPr lang="el-GR" sz="1800" b="1" dirty="0" smtClean="0">
                <a:solidFill>
                  <a:prstClr val="black"/>
                </a:solidFill>
                <a:ea typeface="+mj-ea"/>
                <a:cs typeface="+mj-cs"/>
              </a:rPr>
              <a:t>ιεύθυνση Οργάνωσης και Πληροφορικής ΕΟΦ</a:t>
            </a:r>
            <a:r>
              <a:rPr lang="el-GR" sz="1800" b="1" dirty="0">
                <a:solidFill>
                  <a:prstClr val="black"/>
                </a:solidFill>
                <a:ea typeface="+mj-ea"/>
                <a:cs typeface="+mj-cs"/>
              </a:rPr>
              <a:t/>
            </a:r>
            <a:br>
              <a:rPr lang="el-GR" sz="1800" b="1" dirty="0">
                <a:solidFill>
                  <a:prstClr val="black"/>
                </a:solidFill>
                <a:ea typeface="+mj-ea"/>
                <a:cs typeface="+mj-cs"/>
              </a:rPr>
            </a:br>
            <a:r>
              <a:rPr lang="el-GR" sz="1800">
                <a:solidFill>
                  <a:prstClr val="black"/>
                </a:solidFill>
                <a:ea typeface="+mj-ea"/>
                <a:cs typeface="+mj-cs"/>
              </a:rPr>
              <a:t>	</a:t>
            </a:r>
            <a:r>
              <a:rPr lang="el-GR" sz="1800" smtClean="0">
                <a:solidFill>
                  <a:prstClr val="black"/>
                </a:solidFill>
                <a:ea typeface="+mj-ea"/>
                <a:cs typeface="+mj-cs"/>
              </a:rPr>
              <a:t>Βυθούλκας</a:t>
            </a:r>
            <a:r>
              <a:rPr lang="el-GR" sz="1800" dirty="0" smtClean="0">
                <a:solidFill>
                  <a:prstClr val="black"/>
                </a:solidFill>
                <a:ea typeface="+mj-ea"/>
                <a:cs typeface="+mj-cs"/>
              </a:rPr>
              <a:t> </a:t>
            </a:r>
            <a:r>
              <a:rPr lang="el-GR" sz="1800" dirty="0">
                <a:solidFill>
                  <a:prstClr val="black"/>
                </a:solidFill>
                <a:ea typeface="+mj-ea"/>
                <a:cs typeface="+mj-cs"/>
              </a:rPr>
              <a:t>Σπύρος</a:t>
            </a:r>
            <a:br>
              <a:rPr lang="el-GR" sz="1800" dirty="0">
                <a:solidFill>
                  <a:prstClr val="black"/>
                </a:solidFill>
                <a:ea typeface="+mj-ea"/>
                <a:cs typeface="+mj-cs"/>
              </a:rPr>
            </a:br>
            <a:r>
              <a:rPr lang="el-GR" sz="1800" b="1" dirty="0">
                <a:solidFill>
                  <a:prstClr val="black"/>
                </a:solidFill>
                <a:ea typeface="+mj-ea"/>
                <a:cs typeface="+mj-cs"/>
              </a:rPr>
              <a:t>Εταιρία Πληροφορικής </a:t>
            </a:r>
            <a:r>
              <a:rPr lang="en-US" sz="1800" b="1" dirty="0" err="1">
                <a:solidFill>
                  <a:prstClr val="black"/>
                </a:solidFill>
                <a:ea typeface="+mj-ea"/>
                <a:cs typeface="+mj-cs"/>
              </a:rPr>
              <a:t>Mimer</a:t>
            </a:r>
            <a:r>
              <a:rPr lang="en-US" sz="1800" b="1" dirty="0">
                <a:solidFill>
                  <a:prstClr val="black"/>
                </a:solidFill>
                <a:ea typeface="+mj-ea"/>
                <a:cs typeface="+mj-cs"/>
              </a:rPr>
              <a:t> Hellas</a:t>
            </a:r>
            <a:r>
              <a:rPr lang="el-GR" sz="1800" b="1" dirty="0">
                <a:solidFill>
                  <a:prstClr val="black"/>
                </a:solidFill>
                <a:ea typeface="+mj-ea"/>
                <a:cs typeface="+mj-cs"/>
              </a:rPr>
              <a:t/>
            </a:r>
            <a:br>
              <a:rPr lang="el-GR" sz="1800" b="1" dirty="0">
                <a:solidFill>
                  <a:prstClr val="black"/>
                </a:solidFill>
                <a:ea typeface="+mj-ea"/>
                <a:cs typeface="+mj-cs"/>
              </a:rPr>
            </a:br>
            <a:r>
              <a:rPr lang="el-GR" sz="1800" dirty="0">
                <a:solidFill>
                  <a:prstClr val="black"/>
                </a:solidFill>
                <a:ea typeface="+mj-ea"/>
                <a:cs typeface="+mj-cs"/>
              </a:rPr>
              <a:t>	Στασινόπουλος Γεράσιμος, </a:t>
            </a:r>
            <a:r>
              <a:rPr lang="el-GR" sz="1800" dirty="0" err="1">
                <a:solidFill>
                  <a:prstClr val="black"/>
                </a:solidFill>
                <a:ea typeface="+mj-ea"/>
                <a:cs typeface="+mj-cs"/>
              </a:rPr>
              <a:t>Φραγκόπουλος</a:t>
            </a:r>
            <a:r>
              <a:rPr lang="el-GR" sz="1800" dirty="0">
                <a:solidFill>
                  <a:prstClr val="black"/>
                </a:solidFill>
                <a:ea typeface="+mj-ea"/>
                <a:cs typeface="+mj-cs"/>
              </a:rPr>
              <a:t> Κωσταντίνος</a:t>
            </a:r>
            <a:br>
              <a:rPr lang="el-GR" sz="1800" dirty="0">
                <a:solidFill>
                  <a:prstClr val="black"/>
                </a:solidFill>
                <a:ea typeface="+mj-ea"/>
                <a:cs typeface="+mj-cs"/>
              </a:rPr>
            </a:br>
            <a:r>
              <a:rPr lang="el-GR" sz="1800" b="1" dirty="0">
                <a:solidFill>
                  <a:prstClr val="black"/>
                </a:solidFill>
                <a:ea typeface="+mj-ea"/>
                <a:cs typeface="+mj-cs"/>
              </a:rPr>
              <a:t>Σύνδεσμος </a:t>
            </a:r>
            <a:r>
              <a:rPr lang="el-GR" sz="1800" b="1" dirty="0" smtClean="0">
                <a:solidFill>
                  <a:prstClr val="black"/>
                </a:solidFill>
                <a:ea typeface="+mj-ea"/>
                <a:cs typeface="+mj-cs"/>
              </a:rPr>
              <a:t>Αντιπροσώπων Εισαγωγέων και Παρασκευαστών </a:t>
            </a:r>
            <a:r>
              <a:rPr lang="el-GR" sz="1800" b="1" dirty="0" err="1" smtClean="0">
                <a:solidFill>
                  <a:prstClr val="black"/>
                </a:solidFill>
                <a:ea typeface="+mj-ea"/>
                <a:cs typeface="+mj-cs"/>
              </a:rPr>
              <a:t>Κτην</a:t>
            </a:r>
            <a:r>
              <a:rPr lang="el-GR" sz="1800" b="1" dirty="0" smtClean="0">
                <a:solidFill>
                  <a:prstClr val="black"/>
                </a:solidFill>
                <a:ea typeface="+mj-ea"/>
                <a:cs typeface="+mj-cs"/>
              </a:rPr>
              <a:t>. </a:t>
            </a:r>
            <a:r>
              <a:rPr lang="el-GR" sz="1800" b="1" dirty="0">
                <a:solidFill>
                  <a:prstClr val="black"/>
                </a:solidFill>
                <a:ea typeface="+mj-ea"/>
                <a:cs typeface="+mj-cs"/>
              </a:rPr>
              <a:t>Φαρμάκων</a:t>
            </a:r>
            <a:br>
              <a:rPr lang="el-GR" sz="1800" b="1" dirty="0">
                <a:solidFill>
                  <a:prstClr val="black"/>
                </a:solidFill>
                <a:ea typeface="+mj-ea"/>
                <a:cs typeface="+mj-cs"/>
              </a:rPr>
            </a:br>
            <a:r>
              <a:rPr lang="el-GR" sz="1800" dirty="0">
                <a:solidFill>
                  <a:prstClr val="black"/>
                </a:solidFill>
                <a:ea typeface="+mj-ea"/>
                <a:cs typeface="+mj-cs"/>
              </a:rPr>
              <a:t>	</a:t>
            </a:r>
            <a:r>
              <a:rPr lang="el-GR" sz="1800" dirty="0" err="1"/>
              <a:t>Γεωργιαννάκης</a:t>
            </a:r>
            <a:r>
              <a:rPr lang="el-GR" sz="1800" dirty="0"/>
              <a:t> </a:t>
            </a:r>
            <a:r>
              <a:rPr lang="el-GR" sz="1800" dirty="0" smtClean="0"/>
              <a:t>Γεώργιος</a:t>
            </a:r>
            <a:r>
              <a:rPr lang="el-GR" sz="1800" dirty="0">
                <a:solidFill>
                  <a:prstClr val="black"/>
                </a:solidFill>
                <a:ea typeface="+mj-ea"/>
                <a:cs typeface="+mj-cs"/>
              </a:rPr>
              <a:t/>
            </a:r>
            <a:br>
              <a:rPr lang="el-GR" sz="1800" dirty="0">
                <a:solidFill>
                  <a:prstClr val="black"/>
                </a:solidFill>
                <a:ea typeface="+mj-ea"/>
                <a:cs typeface="+mj-cs"/>
              </a:rPr>
            </a:br>
            <a:r>
              <a:rPr lang="el-GR" sz="1800" b="1" dirty="0">
                <a:solidFill>
                  <a:prstClr val="black"/>
                </a:solidFill>
                <a:ea typeface="+mj-ea"/>
                <a:cs typeface="+mj-cs"/>
              </a:rPr>
              <a:t>Εκπρόσωποι Εταιριών Κτηνιατρικών Φαρμακευτικών </a:t>
            </a:r>
            <a:r>
              <a:rPr lang="el-GR" sz="1800" b="1" dirty="0" smtClean="0">
                <a:solidFill>
                  <a:prstClr val="black"/>
                </a:solidFill>
                <a:ea typeface="+mj-ea"/>
                <a:cs typeface="+mj-cs"/>
              </a:rPr>
              <a:t>Προϊόντων</a:t>
            </a:r>
            <a:endParaRPr lang="el-GR" b="1"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35696" y="386165"/>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3804837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80392" y="821458"/>
            <a:ext cx="8229600" cy="4280268"/>
          </a:xfrm>
        </p:spPr>
        <p:txBody>
          <a:bodyPr>
            <a:noAutofit/>
          </a:bodyPr>
          <a:lstStyle/>
          <a:p>
            <a:pPr marL="0" indent="0">
              <a:buNone/>
            </a:pPr>
            <a:r>
              <a:rPr lang="el-GR" sz="2400" b="1" dirty="0" smtClean="0"/>
              <a:t>ΘΕΜΑΤΑ ΣΥΣΚΕΨΗΣ</a:t>
            </a:r>
          </a:p>
          <a:p>
            <a:pPr marL="0" indent="0">
              <a:buNone/>
            </a:pPr>
            <a:r>
              <a:rPr lang="el-GR" sz="2400" dirty="0" smtClean="0"/>
              <a:t>1) Ανανεώσεις </a:t>
            </a:r>
            <a:r>
              <a:rPr lang="el-GR" sz="2400" dirty="0"/>
              <a:t>αδειών </a:t>
            </a:r>
            <a:r>
              <a:rPr lang="el-GR" sz="2400" dirty="0" smtClean="0"/>
              <a:t>κτηνιατρικών </a:t>
            </a:r>
            <a:r>
              <a:rPr lang="el-GR" sz="2400" dirty="0"/>
              <a:t>φαρμάκων</a:t>
            </a:r>
            <a:br>
              <a:rPr lang="el-GR" sz="2400" dirty="0"/>
            </a:br>
            <a:r>
              <a:rPr lang="el-GR" sz="2400" dirty="0" smtClean="0"/>
              <a:t>2</a:t>
            </a:r>
            <a:r>
              <a:rPr lang="el-GR" sz="2400" dirty="0"/>
              <a:t>) Καταχωρήσεις και ανανεώσεις αδειών </a:t>
            </a:r>
            <a:r>
              <a:rPr lang="el-GR" sz="2400" dirty="0" smtClean="0"/>
              <a:t>κτηνιατρικών </a:t>
            </a:r>
            <a:r>
              <a:rPr lang="el-GR" sz="2400" dirty="0"/>
              <a:t>εμβολίων</a:t>
            </a:r>
            <a:br>
              <a:rPr lang="el-GR" sz="2400" dirty="0"/>
            </a:br>
            <a:r>
              <a:rPr lang="el-GR" sz="2400" dirty="0" smtClean="0"/>
              <a:t>3) Καταχωρήσεις στο </a:t>
            </a:r>
            <a:r>
              <a:rPr lang="el-GR" sz="2400" dirty="0" err="1" smtClean="0"/>
              <a:t>site</a:t>
            </a:r>
            <a:r>
              <a:rPr lang="el-GR" sz="2400" dirty="0" smtClean="0"/>
              <a:t> του ΕΟΦ </a:t>
            </a:r>
          </a:p>
          <a:p>
            <a:pPr marL="0" indent="0">
              <a:buNone/>
            </a:pPr>
            <a:r>
              <a:rPr lang="el-GR" sz="2400" dirty="0"/>
              <a:t>Α</a:t>
            </a:r>
            <a:r>
              <a:rPr lang="el-GR" sz="2400" dirty="0" smtClean="0"/>
              <a:t>ναφορά </a:t>
            </a:r>
            <a:r>
              <a:rPr lang="el-GR" sz="2400" dirty="0"/>
              <a:t>στο σύστημα ESVAC (European </a:t>
            </a:r>
            <a:r>
              <a:rPr lang="el-GR" sz="2400" dirty="0" err="1" smtClean="0"/>
              <a:t>Surveillance</a:t>
            </a:r>
            <a:r>
              <a:rPr lang="el-GR" sz="2400" dirty="0" smtClean="0"/>
              <a:t> </a:t>
            </a:r>
            <a:r>
              <a:rPr lang="el-GR" sz="2400" dirty="0"/>
              <a:t>of </a:t>
            </a:r>
            <a:r>
              <a:rPr lang="el-GR" sz="2400" dirty="0" err="1"/>
              <a:t>Veterinary</a:t>
            </a:r>
            <a:r>
              <a:rPr lang="el-GR" sz="2400" dirty="0"/>
              <a:t> </a:t>
            </a:r>
            <a:r>
              <a:rPr lang="el-GR" sz="2400" dirty="0" err="1"/>
              <a:t>Antimicrobial</a:t>
            </a:r>
            <a:r>
              <a:rPr lang="el-GR" sz="2400" dirty="0"/>
              <a:t> </a:t>
            </a:r>
            <a:r>
              <a:rPr lang="el-GR" sz="2400" dirty="0" err="1"/>
              <a:t>Consumption</a:t>
            </a:r>
            <a:r>
              <a:rPr lang="el-GR" sz="2400" dirty="0"/>
              <a:t>) της Ευρωπαϊκής Ένωσης</a:t>
            </a:r>
            <a:br>
              <a:rPr lang="el-GR" sz="2400" dirty="0"/>
            </a:br>
            <a:r>
              <a:rPr lang="el-GR" sz="2400" dirty="0" smtClean="0"/>
              <a:t>4</a:t>
            </a:r>
            <a:r>
              <a:rPr lang="en-US" sz="2400" dirty="0" smtClean="0"/>
              <a:t>) </a:t>
            </a:r>
            <a:r>
              <a:rPr lang="el-GR" sz="2400" dirty="0"/>
              <a:t>Ενημέρωση για το σύστημα SPOR (</a:t>
            </a:r>
            <a:r>
              <a:rPr lang="el-GR" sz="2400" dirty="0" err="1"/>
              <a:t>Substance</a:t>
            </a:r>
            <a:r>
              <a:rPr lang="el-GR" sz="2400" dirty="0"/>
              <a:t>, </a:t>
            </a:r>
            <a:r>
              <a:rPr lang="el-GR" sz="2400" dirty="0" err="1"/>
              <a:t>product</a:t>
            </a:r>
            <a:r>
              <a:rPr lang="el-GR" sz="2400" dirty="0"/>
              <a:t>, </a:t>
            </a:r>
            <a:r>
              <a:rPr lang="el-GR" sz="2400" dirty="0" err="1"/>
              <a:t>organisation</a:t>
            </a:r>
            <a:r>
              <a:rPr lang="el-GR" sz="2400" dirty="0"/>
              <a:t> </a:t>
            </a:r>
            <a:r>
              <a:rPr lang="el-GR" sz="2400" dirty="0" err="1"/>
              <a:t>and</a:t>
            </a:r>
            <a:r>
              <a:rPr lang="el-GR" sz="2400" dirty="0"/>
              <a:t> </a:t>
            </a:r>
            <a:r>
              <a:rPr lang="el-GR" sz="2400" dirty="0" err="1"/>
              <a:t>referential</a:t>
            </a:r>
            <a:r>
              <a:rPr lang="el-GR" sz="2400" dirty="0"/>
              <a:t> </a:t>
            </a:r>
            <a:r>
              <a:rPr lang="el-GR" sz="2400" dirty="0" err="1"/>
              <a:t>data</a:t>
            </a:r>
            <a:r>
              <a:rPr lang="el-GR" sz="2400" dirty="0"/>
              <a:t>) του Ευρωπαϊκού Οργανισμού Φαρμάκων</a:t>
            </a:r>
            <a:endParaRPr lang="en-US" sz="2400" dirty="0"/>
          </a:p>
          <a:p>
            <a:pPr marL="0" indent="0">
              <a:buNone/>
            </a:pPr>
            <a:r>
              <a:rPr lang="el-GR" sz="2400" dirty="0" smtClean="0"/>
              <a:t>5)</a:t>
            </a:r>
            <a:r>
              <a:rPr lang="en-US" sz="2400" dirty="0"/>
              <a:t> </a:t>
            </a:r>
            <a:r>
              <a:rPr lang="en-US" sz="2400" dirty="0" smtClean="0"/>
              <a:t>AOB</a:t>
            </a:r>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3569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727663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0676" y="845493"/>
            <a:ext cx="8229600" cy="4256232"/>
          </a:xfrm>
        </p:spPr>
        <p:txBody>
          <a:bodyPr>
            <a:normAutofit fontScale="77500" lnSpcReduction="20000"/>
          </a:bodyPr>
          <a:lstStyle/>
          <a:p>
            <a:pPr marL="0" indent="0">
              <a:buNone/>
            </a:pPr>
            <a:r>
              <a:rPr lang="el-GR" sz="2800" b="1" dirty="0" smtClean="0"/>
              <a:t>Καταχωρήσεις κ Ανανεώσεις </a:t>
            </a:r>
            <a:r>
              <a:rPr lang="el-GR" sz="2800" b="1" dirty="0"/>
              <a:t>αδειών </a:t>
            </a:r>
            <a:r>
              <a:rPr lang="el-GR" sz="2800" b="1" dirty="0" smtClean="0"/>
              <a:t>κτηνιατρικών </a:t>
            </a:r>
            <a:r>
              <a:rPr lang="el-GR" sz="2800" b="1" dirty="0" smtClean="0"/>
              <a:t>προϊόντων</a:t>
            </a:r>
          </a:p>
          <a:p>
            <a:r>
              <a:rPr lang="el-GR" sz="2800" b="1" dirty="0" smtClean="0"/>
              <a:t>Φαρμάκων</a:t>
            </a:r>
          </a:p>
          <a:p>
            <a:r>
              <a:rPr lang="el-GR" sz="2800" b="1" dirty="0" smtClean="0"/>
              <a:t>Εμβολίων</a:t>
            </a:r>
            <a:endParaRPr lang="el-GR" sz="2800" b="1" dirty="0" smtClean="0"/>
          </a:p>
          <a:p>
            <a:pPr marL="0" indent="0">
              <a:buNone/>
            </a:pPr>
            <a:r>
              <a:rPr lang="el-GR" sz="2800" dirty="0" smtClean="0"/>
              <a:t>Πολλές καταχωρήσεις κ ανανεώσεις δεν έχουν υλοποιηθεί</a:t>
            </a:r>
          </a:p>
          <a:p>
            <a:pPr marL="0" indent="0">
              <a:buNone/>
            </a:pPr>
            <a:r>
              <a:rPr lang="el-GR" sz="2800" dirty="0" smtClean="0"/>
              <a:t>Προβλήματα λόγω έλλειψης προσωπικού, διοικητικών διαδικασιών (ΕΣΕ</a:t>
            </a:r>
            <a:r>
              <a:rPr lang="en-US" sz="2800" dirty="0" smtClean="0"/>
              <a:t> </a:t>
            </a:r>
            <a:r>
              <a:rPr lang="el-GR" sz="2800" dirty="0" smtClean="0"/>
              <a:t>Επιστημονικό Συμβούλιο Εγκρίσεων)</a:t>
            </a:r>
          </a:p>
          <a:p>
            <a:pPr marL="0" indent="0">
              <a:buNone/>
            </a:pPr>
            <a:r>
              <a:rPr lang="el-GR" sz="2800" dirty="0" smtClean="0"/>
              <a:t>Νέα ηλεκτρονική Βάση ΕΟΦ </a:t>
            </a:r>
            <a:r>
              <a:rPr lang="en-US" sz="2800" dirty="0" smtClean="0"/>
              <a:t>GREVIS II</a:t>
            </a:r>
          </a:p>
          <a:p>
            <a:pPr marL="0" indent="0">
              <a:buNone/>
            </a:pPr>
            <a:r>
              <a:rPr lang="el-GR" sz="2800" dirty="0" smtClean="0"/>
              <a:t>Διασύνδεση με το </a:t>
            </a:r>
            <a:r>
              <a:rPr lang="en-US" sz="2800" dirty="0" smtClean="0"/>
              <a:t>site </a:t>
            </a:r>
            <a:r>
              <a:rPr lang="el-GR" sz="2800" dirty="0" smtClean="0"/>
              <a:t>του ΕΟΦ</a:t>
            </a:r>
          </a:p>
          <a:p>
            <a:pPr marL="0" indent="0">
              <a:buNone/>
            </a:pPr>
            <a:r>
              <a:rPr lang="el-GR" sz="2800" dirty="0" smtClean="0"/>
              <a:t>Δημιουργία Πλατφόρμας για καταχώρηση </a:t>
            </a:r>
            <a:r>
              <a:rPr lang="el-GR" sz="2800" dirty="0" smtClean="0"/>
              <a:t>στοιχείων</a:t>
            </a:r>
            <a:r>
              <a:rPr lang="en-US" sz="2800" dirty="0" smtClean="0"/>
              <a:t> (</a:t>
            </a:r>
            <a:r>
              <a:rPr lang="el-GR" sz="2800" dirty="0" smtClean="0"/>
              <a:t>υπεύθυνη δήλωση και εισαγωγή πρωτοκόλλων)</a:t>
            </a:r>
          </a:p>
          <a:p>
            <a:pPr marL="0" indent="0">
              <a:buNone/>
            </a:pPr>
            <a:r>
              <a:rPr lang="el-GR" sz="2800" dirty="0" smtClean="0"/>
              <a:t>Δημιουργία </a:t>
            </a:r>
            <a:r>
              <a:rPr lang="en-US" sz="2800" dirty="0" smtClean="0"/>
              <a:t>e-mail Box</a:t>
            </a:r>
            <a:endParaRPr lang="el-GR" sz="2800" dirty="0" smtClean="0"/>
          </a:p>
          <a:p>
            <a:pPr marL="0" indent="0">
              <a:buNone/>
            </a:pPr>
            <a:r>
              <a:rPr lang="el-GR" sz="2800" dirty="0" smtClean="0"/>
              <a:t>Ανάρτηση ανακοινώσεων στο </a:t>
            </a:r>
            <a:r>
              <a:rPr lang="en-US" sz="2800" dirty="0" smtClean="0"/>
              <a:t>site </a:t>
            </a:r>
            <a:r>
              <a:rPr lang="el-GR" sz="2800" dirty="0" smtClean="0"/>
              <a:t>του ΕΟΦ</a:t>
            </a:r>
            <a:endParaRPr lang="el-GR" sz="2800" dirty="0" smtClean="0"/>
          </a:p>
          <a:p>
            <a:pPr marL="0" indent="0">
              <a:buNone/>
            </a:pPr>
            <a:endParaRPr lang="el-GR"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3569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041588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36712"/>
            <a:ext cx="8229600" cy="4247909"/>
          </a:xfrm>
        </p:spPr>
        <p:txBody>
          <a:bodyPr>
            <a:normAutofit lnSpcReduction="10000"/>
          </a:bodyPr>
          <a:lstStyle/>
          <a:p>
            <a:pPr marL="0" indent="0">
              <a:buNone/>
            </a:pPr>
            <a:r>
              <a:rPr lang="el-GR" sz="2400" b="1" dirty="0"/>
              <a:t>Καταχωρήσεις </a:t>
            </a:r>
            <a:r>
              <a:rPr lang="el-GR" sz="2400" b="1" dirty="0" smtClean="0"/>
              <a:t>πωλήσεων στο </a:t>
            </a:r>
            <a:r>
              <a:rPr lang="el-GR" sz="2400" b="1" dirty="0" err="1"/>
              <a:t>site</a:t>
            </a:r>
            <a:r>
              <a:rPr lang="el-GR" sz="2400" b="1" dirty="0"/>
              <a:t> του </a:t>
            </a:r>
            <a:r>
              <a:rPr lang="el-GR" sz="2400" b="1" dirty="0" smtClean="0"/>
              <a:t>ΕΟΦ</a:t>
            </a:r>
          </a:p>
          <a:p>
            <a:r>
              <a:rPr lang="el-GR" sz="2200" dirty="0" smtClean="0"/>
              <a:t>Ανά τρίμηνο</a:t>
            </a:r>
          </a:p>
          <a:p>
            <a:r>
              <a:rPr lang="el-GR" sz="2200" dirty="0" smtClean="0"/>
              <a:t>Προς το παρ</a:t>
            </a:r>
            <a:r>
              <a:rPr lang="el-GR" sz="2200" dirty="0"/>
              <a:t>ό</a:t>
            </a:r>
            <a:r>
              <a:rPr lang="el-GR" sz="2200" dirty="0" smtClean="0"/>
              <a:t>ν δεν είναι εφικτή η καταχώρηση στο </a:t>
            </a:r>
            <a:r>
              <a:rPr lang="en-US" sz="2200" dirty="0" smtClean="0"/>
              <a:t>site </a:t>
            </a:r>
            <a:r>
              <a:rPr lang="el-GR" sz="2200" dirty="0" smtClean="0"/>
              <a:t>του ΕΟΦ καθώς δεν έχουν ολοκληρωθεί οι διαδικασίες διασύνδεσης και μετάπτωσης δεδομένων από το </a:t>
            </a:r>
            <a:r>
              <a:rPr lang="en-US" sz="2200" dirty="0" smtClean="0"/>
              <a:t>site </a:t>
            </a:r>
            <a:r>
              <a:rPr lang="el-GR" sz="2200" dirty="0" smtClean="0"/>
              <a:t>στο </a:t>
            </a:r>
            <a:r>
              <a:rPr lang="en-US" sz="2200" dirty="0" err="1" smtClean="0"/>
              <a:t>Grevis</a:t>
            </a:r>
            <a:r>
              <a:rPr lang="en-US" sz="2200" dirty="0" smtClean="0"/>
              <a:t> II</a:t>
            </a:r>
          </a:p>
          <a:p>
            <a:r>
              <a:rPr lang="el-GR" sz="2200" dirty="0" smtClean="0"/>
              <a:t>Έχει ξεκινήσει η καταχώρηση στοιχείων στο </a:t>
            </a:r>
            <a:r>
              <a:rPr lang="en-US" sz="2200" dirty="0" err="1" smtClean="0"/>
              <a:t>Grevis</a:t>
            </a:r>
            <a:r>
              <a:rPr lang="en-US" sz="2200" dirty="0" smtClean="0"/>
              <a:t> II</a:t>
            </a:r>
          </a:p>
          <a:p>
            <a:r>
              <a:rPr lang="el-GR" sz="2200" dirty="0" smtClean="0"/>
              <a:t>Υλοποίηση έργου διασύνδεσης </a:t>
            </a:r>
            <a:r>
              <a:rPr lang="en-US" sz="2200" dirty="0" smtClean="0"/>
              <a:t>site-</a:t>
            </a:r>
            <a:r>
              <a:rPr lang="en-US" sz="2200" dirty="0" err="1" smtClean="0"/>
              <a:t>Grevis</a:t>
            </a:r>
            <a:endParaRPr lang="en-US" sz="2200" dirty="0" smtClean="0"/>
          </a:p>
          <a:p>
            <a:r>
              <a:rPr lang="el-GR" sz="2200" dirty="0" smtClean="0"/>
              <a:t>Ολοκλήρωση πριν το τέλος του έτους για την καταχώρηση των πωλήσεων του 2018</a:t>
            </a:r>
            <a:endParaRPr lang="en-US" sz="2200" dirty="0" smtClean="0"/>
          </a:p>
          <a:p>
            <a:r>
              <a:rPr lang="el-GR" sz="2200" dirty="0" smtClean="0"/>
              <a:t>Κοινοποίηση στοιχείων Κτηνιατρικό Τμήμα: ΝΑΙ</a:t>
            </a:r>
          </a:p>
          <a:p>
            <a:pPr marL="0" indent="0">
              <a:buNone/>
            </a:pPr>
            <a:r>
              <a:rPr lang="el-GR" sz="2200" dirty="0" smtClean="0"/>
              <a:t>     Αποστολή στοιχείων Κτηνιατρικό Τμήμα: ΟΧΙ</a:t>
            </a:r>
            <a:endParaRPr lang="en-US" sz="2200" dirty="0" smtClean="0"/>
          </a:p>
          <a:p>
            <a:endParaRPr lang="en-US" sz="2400" dirty="0" smtClean="0"/>
          </a:p>
          <a:p>
            <a:pPr marL="0" indent="0">
              <a:buNone/>
            </a:pPr>
            <a:endParaRPr lang="el-GR" sz="2400"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907704" y="326174"/>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744259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normAutofit/>
          </a:bodyPr>
          <a:lstStyle/>
          <a:p>
            <a:pPr marL="0" indent="0">
              <a:buNone/>
            </a:pPr>
            <a:r>
              <a:rPr lang="el-GR" sz="2400" dirty="0" smtClean="0"/>
              <a:t>Προσοχή στην καταχώρηση στοιχείων πωλήσεων αντιμικροβιακών ουσιών</a:t>
            </a:r>
          </a:p>
          <a:p>
            <a:r>
              <a:rPr lang="el-GR" sz="2400" dirty="0" smtClean="0"/>
              <a:t>Μέγεθος </a:t>
            </a:r>
            <a:r>
              <a:rPr lang="el-GR" sz="2400" dirty="0" err="1" smtClean="0"/>
              <a:t>περιέκτη</a:t>
            </a:r>
            <a:r>
              <a:rPr lang="el-GR" sz="2400" dirty="0" smtClean="0"/>
              <a:t>, αριθμός συσκευασιών</a:t>
            </a:r>
          </a:p>
          <a:p>
            <a:r>
              <a:rPr lang="el-GR" sz="2400" dirty="0" smtClean="0"/>
              <a:t>Η δήλωση να γίνεται βάσει της </a:t>
            </a:r>
            <a:r>
              <a:rPr lang="el-GR" sz="2400" dirty="0" err="1" smtClean="0"/>
              <a:t>αδειοδοτημένης</a:t>
            </a:r>
            <a:r>
              <a:rPr lang="el-GR" sz="2400" dirty="0" smtClean="0"/>
              <a:t>, στοιχειώδους συσκευασίας (!!!)</a:t>
            </a:r>
            <a:endParaRPr lang="el-GR" sz="2400" dirty="0"/>
          </a:p>
          <a:p>
            <a:endParaRPr lang="el-GR" sz="2400" dirty="0" smtClean="0"/>
          </a:p>
          <a:p>
            <a:pPr marL="0" indent="0">
              <a:buNone/>
            </a:pPr>
            <a:r>
              <a:rPr lang="el-GR" sz="2400" dirty="0"/>
              <a:t>Σ</a:t>
            </a:r>
            <a:r>
              <a:rPr lang="el-GR" sz="2400" dirty="0" smtClean="0"/>
              <a:t>ύστημα </a:t>
            </a:r>
            <a:r>
              <a:rPr lang="el-GR" sz="2400" dirty="0"/>
              <a:t>ESVAC (European </a:t>
            </a:r>
            <a:r>
              <a:rPr lang="el-GR" sz="2400" dirty="0" err="1" smtClean="0"/>
              <a:t>Surveillance</a:t>
            </a:r>
            <a:r>
              <a:rPr lang="el-GR" sz="2400" dirty="0" smtClean="0"/>
              <a:t> </a:t>
            </a:r>
            <a:r>
              <a:rPr lang="el-GR" sz="2400" dirty="0"/>
              <a:t>of </a:t>
            </a:r>
            <a:r>
              <a:rPr lang="el-GR" sz="2400" dirty="0" err="1" smtClean="0"/>
              <a:t>Veterinary</a:t>
            </a:r>
            <a:r>
              <a:rPr lang="el-GR" sz="2400" dirty="0" smtClean="0"/>
              <a:t> </a:t>
            </a:r>
            <a:r>
              <a:rPr lang="el-GR" sz="2400" dirty="0" err="1" smtClean="0"/>
              <a:t>Antimicrobial</a:t>
            </a:r>
            <a:r>
              <a:rPr lang="el-GR" sz="2400" dirty="0" smtClean="0"/>
              <a:t> </a:t>
            </a:r>
            <a:r>
              <a:rPr lang="el-GR" sz="2400" dirty="0" err="1"/>
              <a:t>Consumption</a:t>
            </a:r>
            <a:r>
              <a:rPr lang="el-GR" sz="2400" dirty="0"/>
              <a:t>) της Ευρωπαϊκής Ένωσης</a:t>
            </a:r>
            <a:endParaRPr lang="el-GR" sz="2400" dirty="0" smtClean="0"/>
          </a:p>
          <a:p>
            <a:pPr marL="0" indent="0">
              <a:buNone/>
            </a:pPr>
            <a:endParaRPr lang="el-GR" sz="2400" dirty="0" smtClean="0"/>
          </a:p>
          <a:p>
            <a:endParaRPr lang="el-GR" sz="2400"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56780"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091504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normAutofit/>
          </a:bodyPr>
          <a:lstStyle/>
          <a:p>
            <a:pPr marL="0" indent="0">
              <a:buNone/>
            </a:pPr>
            <a:r>
              <a:rPr lang="en-GB" sz="2200" b="1" dirty="0"/>
              <a:t>Eighth ESVAC </a:t>
            </a:r>
            <a:r>
              <a:rPr lang="en-GB" sz="2200" b="1" dirty="0" smtClean="0"/>
              <a:t>report (</a:t>
            </a:r>
            <a:r>
              <a:rPr lang="el-GR" sz="2200" b="1" dirty="0" smtClean="0"/>
              <a:t>υπό έκδοση)</a:t>
            </a:r>
          </a:p>
          <a:p>
            <a:pPr marL="0" indent="0">
              <a:buNone/>
            </a:pPr>
            <a:r>
              <a:rPr lang="el-GR" sz="2200" dirty="0" smtClean="0"/>
              <a:t>Η Ελλάδα συμμετέχει από πέρυσι με τα στοιχεία των πωλήσεων 2015</a:t>
            </a:r>
          </a:p>
          <a:p>
            <a:pPr marL="0" indent="0">
              <a:buNone/>
            </a:pPr>
            <a:r>
              <a:rPr lang="el-GR" sz="2200" dirty="0" smtClean="0"/>
              <a:t>Υπεύθυνος συλλογής, επεξεργασίας και έκδοσης των στοιχείων ο Ευρωπαϊκός Οργανισμός Φαρμάκων (ΕΜΑ)</a:t>
            </a:r>
          </a:p>
          <a:p>
            <a:pPr marL="0" indent="0">
              <a:buNone/>
            </a:pPr>
            <a:r>
              <a:rPr lang="el-GR" sz="2200" dirty="0" smtClean="0"/>
              <a:t>Στόχος η καταγραφή των πωλήσεων </a:t>
            </a:r>
            <a:r>
              <a:rPr lang="el-GR" sz="2200" dirty="0" err="1" smtClean="0"/>
              <a:t>αντιμικροβιακών</a:t>
            </a:r>
            <a:r>
              <a:rPr lang="el-GR" sz="2200" dirty="0" smtClean="0"/>
              <a:t> ουσιών στην Ευρώπη</a:t>
            </a:r>
          </a:p>
          <a:p>
            <a:pPr marL="0" indent="0">
              <a:buNone/>
            </a:pPr>
            <a:r>
              <a:rPr lang="el-GR" sz="2200" dirty="0" smtClean="0"/>
              <a:t>Παρακολούθηση των τάσεων</a:t>
            </a:r>
            <a:r>
              <a:rPr lang="en-US" sz="2200" dirty="0" smtClean="0"/>
              <a:t> </a:t>
            </a:r>
            <a:r>
              <a:rPr lang="el-GR" sz="2200" dirty="0" smtClean="0"/>
              <a:t>στην πορεία του χρόνου</a:t>
            </a:r>
          </a:p>
          <a:p>
            <a:pPr marL="0" indent="0">
              <a:buNone/>
            </a:pPr>
            <a:r>
              <a:rPr lang="el-GR" sz="2200" dirty="0" smtClean="0"/>
              <a:t>Ευαισθητοποίηση στην συνετή χρήση των ουσιών αυτών</a:t>
            </a:r>
          </a:p>
          <a:p>
            <a:pPr marL="0" indent="0">
              <a:buNone/>
            </a:pPr>
            <a:r>
              <a:rPr lang="en-US" sz="2200" dirty="0" smtClean="0"/>
              <a:t>CIA (Critical Important Antibiotics)</a:t>
            </a:r>
          </a:p>
          <a:p>
            <a:pPr marL="0" indent="0">
              <a:buNone/>
            </a:pPr>
            <a:r>
              <a:rPr lang="en-US" sz="2200" dirty="0" smtClean="0"/>
              <a:t>One Health Approach</a:t>
            </a:r>
            <a:endParaRPr lang="el-GR" sz="2200" dirty="0" smtClean="0"/>
          </a:p>
          <a:p>
            <a:pPr marL="0" indent="0">
              <a:buNone/>
            </a:pPr>
            <a:endParaRPr lang="el-GR" sz="2000"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56780"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864382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normAutofit/>
          </a:bodyPr>
          <a:lstStyle/>
          <a:p>
            <a:r>
              <a:rPr lang="el-GR" sz="2800" dirty="0" smtClean="0"/>
              <a:t>Εξίσωση με πολλές μεταβλητές:</a:t>
            </a:r>
          </a:p>
          <a:p>
            <a:pPr marL="0" indent="0">
              <a:buNone/>
            </a:pPr>
            <a:r>
              <a:rPr lang="el-GR" sz="2800" dirty="0" smtClean="0"/>
              <a:t>Πωλήσεις ΑΒ</a:t>
            </a:r>
            <a:r>
              <a:rPr lang="el-GR" sz="2800" dirty="0" smtClean="0">
                <a:sym typeface="Wingdings" panose="05000000000000000000" pitchFamily="2" charset="2"/>
              </a:rPr>
              <a:t> Κατανάλωση ΑΒ Αντιστοίχιση με αριθμό ζώων (Εθνικό Ζωικό Κεφάλαιο) Παραγωγή ζωικών προϊόντων επιβάρυνση των τροφίμων</a:t>
            </a:r>
          </a:p>
          <a:p>
            <a:r>
              <a:rPr lang="el-GR" sz="2800" dirty="0" smtClean="0"/>
              <a:t>Εξίσωση </a:t>
            </a:r>
            <a:r>
              <a:rPr lang="el-GR" sz="2800" dirty="0"/>
              <a:t>με </a:t>
            </a:r>
            <a:r>
              <a:rPr lang="el-GR" sz="2800" dirty="0" smtClean="0"/>
              <a:t>πολλούς αρμόδιους για </a:t>
            </a:r>
            <a:r>
              <a:rPr lang="en-US" sz="2800" dirty="0" smtClean="0"/>
              <a:t>Data Entry</a:t>
            </a:r>
            <a:r>
              <a:rPr lang="el-GR" sz="2800" dirty="0" smtClean="0"/>
              <a:t>:</a:t>
            </a:r>
          </a:p>
          <a:p>
            <a:pPr marL="0" indent="0">
              <a:buNone/>
            </a:pPr>
            <a:r>
              <a:rPr lang="el-GR" sz="2800" dirty="0" smtClean="0"/>
              <a:t>ΕΟΦ,</a:t>
            </a:r>
            <a:r>
              <a:rPr lang="el-GR" sz="2800" dirty="0"/>
              <a:t> </a:t>
            </a:r>
            <a:r>
              <a:rPr lang="el-GR" sz="2800" dirty="0" smtClean="0"/>
              <a:t>ΥΠΑΑΤ, Ε</a:t>
            </a:r>
            <a:r>
              <a:rPr lang="en-US" sz="2800" dirty="0" smtClean="0"/>
              <a:t>LSTAT,</a:t>
            </a:r>
            <a:r>
              <a:rPr lang="el-GR" sz="2800" dirty="0"/>
              <a:t> </a:t>
            </a:r>
            <a:r>
              <a:rPr lang="en-US" sz="2800" dirty="0" smtClean="0"/>
              <a:t>EUROSTAT, DG SANTE</a:t>
            </a:r>
          </a:p>
          <a:p>
            <a:r>
              <a:rPr lang="el-GR" sz="2800" dirty="0"/>
              <a:t>Εξίσωση με </a:t>
            </a:r>
            <a:r>
              <a:rPr lang="el-GR" sz="2800" dirty="0" smtClean="0"/>
              <a:t>περιορισμούς:</a:t>
            </a:r>
          </a:p>
          <a:p>
            <a:pPr marL="0" indent="0">
              <a:buNone/>
            </a:pPr>
            <a:r>
              <a:rPr lang="el-GR" sz="2800" dirty="0" smtClean="0"/>
              <a:t>	</a:t>
            </a:r>
            <a:r>
              <a:rPr lang="en-US" sz="2800" dirty="0" smtClean="0"/>
              <a:t>PCU</a:t>
            </a:r>
            <a:endParaRPr lang="el-GR" sz="2800" dirty="0"/>
          </a:p>
          <a:p>
            <a:endParaRPr lang="el-GR" sz="2800" dirty="0"/>
          </a:p>
        </p:txBody>
      </p:sp>
      <p:pic>
        <p:nvPicPr>
          <p:cNvPr id="4"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1411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2009969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21456"/>
            <a:ext cx="8229600" cy="4263165"/>
          </a:xfrm>
        </p:spPr>
        <p:txBody>
          <a:bodyPr>
            <a:normAutofit/>
          </a:bodyPr>
          <a:lstStyle/>
          <a:p>
            <a:pPr marL="0" indent="0" algn="just">
              <a:buNone/>
            </a:pPr>
            <a:endParaRPr lang="el-GR" sz="2000" dirty="0" smtClean="0"/>
          </a:p>
          <a:p>
            <a:pPr marL="0" indent="0" algn="just">
              <a:buNone/>
            </a:pPr>
            <a:r>
              <a:rPr lang="en-GB" sz="2000" dirty="0" smtClean="0"/>
              <a:t>The </a:t>
            </a:r>
            <a:r>
              <a:rPr lang="en-GB" sz="2000" dirty="0"/>
              <a:t>main indicator applied </a:t>
            </a:r>
            <a:r>
              <a:rPr lang="en-GB" sz="2000" dirty="0" smtClean="0"/>
              <a:t>to </a:t>
            </a:r>
            <a:r>
              <a:rPr lang="en-GB" sz="2000" dirty="0"/>
              <a:t>express the consumption of veterinary antimicrobials is mg active ingredient normalised by the population correction unit (mg/PCU</a:t>
            </a:r>
            <a:r>
              <a:rPr lang="en-GB" sz="2000" dirty="0" smtClean="0"/>
              <a:t>):</a:t>
            </a:r>
          </a:p>
          <a:p>
            <a:pPr marL="0" indent="0" algn="just">
              <a:buNone/>
            </a:pPr>
            <a:endParaRPr lang="el-GR" sz="2000" dirty="0"/>
          </a:p>
          <a:p>
            <a:pPr marL="0" indent="0" algn="ctr">
              <a:buNone/>
            </a:pPr>
            <a:r>
              <a:rPr lang="en-GB" sz="2000" u="sng" dirty="0"/>
              <a:t>Amount sold in tonnes x 10^9</a:t>
            </a:r>
            <a:endParaRPr lang="el-GR" sz="2000" dirty="0"/>
          </a:p>
          <a:p>
            <a:pPr marL="0" indent="0" algn="ctr">
              <a:buNone/>
            </a:pPr>
            <a:r>
              <a:rPr lang="en-GB" sz="2000" dirty="0"/>
              <a:t>PCU in </a:t>
            </a:r>
            <a:r>
              <a:rPr lang="en-GB" sz="2000" dirty="0" smtClean="0"/>
              <a:t>kg</a:t>
            </a:r>
          </a:p>
          <a:p>
            <a:pPr marL="0" indent="0" algn="ctr">
              <a:buNone/>
            </a:pPr>
            <a:endParaRPr lang="el-GR" sz="2000" dirty="0"/>
          </a:p>
          <a:p>
            <a:pPr marL="0" indent="0">
              <a:buNone/>
            </a:pPr>
            <a:r>
              <a:rPr lang="en-US" sz="2400" dirty="0">
                <a:hlinkClick r:id="rId2"/>
              </a:rPr>
              <a:t>https://</a:t>
            </a:r>
            <a:r>
              <a:rPr lang="en-US" sz="2400" dirty="0" smtClean="0">
                <a:hlinkClick r:id="rId2"/>
              </a:rPr>
              <a:t>bi.ema.europa.eu/analyticsSOAP/saw.dll?PortalPages</a:t>
            </a:r>
            <a:endParaRPr lang="en-US" sz="2400" dirty="0" smtClean="0"/>
          </a:p>
          <a:p>
            <a:pPr marL="0" indent="0">
              <a:buNone/>
            </a:pPr>
            <a:endParaRPr lang="en-US" sz="2800" dirty="0"/>
          </a:p>
          <a:p>
            <a:pPr marL="0" indent="0">
              <a:buNone/>
            </a:pPr>
            <a:endParaRPr lang="el-GR" sz="2800" dirty="0" smtClean="0"/>
          </a:p>
        </p:txBody>
      </p:sp>
      <p:pic>
        <p:nvPicPr>
          <p:cNvPr id="4" name="Picture 3"/>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66000"/>
                    </a14:imgEffect>
                    <a14:imgEffect>
                      <a14:brightnessContrast contrast="36000"/>
                    </a14:imgEffect>
                  </a14:imgLayer>
                </a14:imgProps>
              </a:ext>
              <a:ext uri="{28A0092B-C50C-407E-A947-70E740481C1C}">
                <a14:useLocalDpi xmlns:a14="http://schemas.microsoft.com/office/drawing/2010/main" val="0"/>
              </a:ext>
            </a:extLst>
          </a:blip>
          <a:srcRect/>
          <a:stretch>
            <a:fillRect/>
          </a:stretch>
        </p:blipFill>
        <p:spPr bwMode="auto">
          <a:xfrm>
            <a:off x="539552" y="5091287"/>
            <a:ext cx="1584176" cy="123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0561" y="5101725"/>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flipH="1">
            <a:off x="7020272" y="6079940"/>
            <a:ext cx="1656184" cy="369332"/>
          </a:xfrm>
          <a:prstGeom prst="rect">
            <a:avLst/>
          </a:prstGeom>
        </p:spPr>
        <p:txBody>
          <a:bodyPr wrap="square">
            <a:spAutoFit/>
          </a:bodyPr>
          <a:lstStyle/>
          <a:p>
            <a:r>
              <a:rPr lang="el-GR" sz="900" b="1" dirty="0" smtClean="0">
                <a:solidFill>
                  <a:schemeClr val="tx2">
                    <a:lumMod val="75000"/>
                  </a:schemeClr>
                </a:solidFill>
              </a:rPr>
              <a:t>ΥΠΟΥ</a:t>
            </a:r>
            <a:r>
              <a:rPr lang="el-GR" sz="900" b="1" dirty="0">
                <a:solidFill>
                  <a:schemeClr val="tx2">
                    <a:lumMod val="75000"/>
                  </a:schemeClr>
                </a:solidFill>
              </a:rPr>
              <a:t>Ρ</a:t>
            </a:r>
            <a:r>
              <a:rPr lang="el-GR" sz="900" b="1" dirty="0" smtClean="0">
                <a:solidFill>
                  <a:schemeClr val="tx2">
                    <a:lumMod val="75000"/>
                  </a:schemeClr>
                </a:solidFill>
              </a:rPr>
              <a:t>ΓΕΙΟ ΥΓΕΙΑΣ</a:t>
            </a:r>
          </a:p>
          <a:p>
            <a:r>
              <a:rPr lang="en-US" sz="900" b="1" dirty="0" smtClean="0">
                <a:solidFill>
                  <a:schemeClr val="tx2">
                    <a:lumMod val="75000"/>
                  </a:schemeClr>
                </a:solidFill>
              </a:rPr>
              <a:t>MINISTRY OF HEALTH</a:t>
            </a:r>
            <a:r>
              <a:rPr lang="el-GR" sz="900" b="1" dirty="0" smtClean="0">
                <a:solidFill>
                  <a:schemeClr val="tx2">
                    <a:lumMod val="75000"/>
                  </a:schemeClr>
                </a:solidFill>
              </a:rPr>
              <a:t> </a:t>
            </a:r>
            <a:endParaRPr lang="el-GR" sz="900" dirty="0">
              <a:solidFill>
                <a:schemeClr val="tx2">
                  <a:lumMod val="75000"/>
                </a:schemeClr>
              </a:solidFill>
            </a:endParaRPr>
          </a:p>
        </p:txBody>
      </p:sp>
      <p:sp>
        <p:nvSpPr>
          <p:cNvPr id="8" name="TextBox 7"/>
          <p:cNvSpPr txBox="1"/>
          <p:nvPr/>
        </p:nvSpPr>
        <p:spPr>
          <a:xfrm>
            <a:off x="1814116" y="445460"/>
            <a:ext cx="576064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b="1" dirty="0" smtClean="0">
                <a:solidFill>
                  <a:schemeClr val="tx2"/>
                </a:solidFill>
              </a:rPr>
              <a:t>ΕΘΝΙΚΟΣ ΟΡΓΑΝΙΣΜΟΣ ΦΑΡΜΑΚΩΝ</a:t>
            </a:r>
            <a:endParaRPr lang="el-GR" b="1" dirty="0">
              <a:solidFill>
                <a:schemeClr val="tx2"/>
              </a:solidFill>
            </a:endParaRPr>
          </a:p>
        </p:txBody>
      </p:sp>
    </p:spTree>
    <p:extLst>
      <p:ext uri="{BB962C8B-B14F-4D97-AF65-F5344CB8AC3E}">
        <p14:creationId xmlns:p14="http://schemas.microsoft.com/office/powerpoint/2010/main" val="3248562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1065</TotalTime>
  <Words>702</Words>
  <Application>Microsoft Office PowerPoint</Application>
  <PresentationFormat>Προβολή στην οθόνη (4:3)</PresentationFormat>
  <Paragraphs>112</Paragraphs>
  <Slides>15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15</vt:i4>
      </vt:variant>
    </vt:vector>
  </HeadingPairs>
  <TitlesOfParts>
    <vt:vector size="22" baseType="lpstr">
      <vt:lpstr>SimSun</vt:lpstr>
      <vt:lpstr>Arial</vt:lpstr>
      <vt:lpstr>Calibri</vt:lpstr>
      <vt:lpstr>Times New Roman</vt:lpstr>
      <vt:lpstr>Verdana</vt:lpstr>
      <vt:lpstr>Wingdings</vt:lpstr>
      <vt:lpstr>Θέμα του Office</vt:lpstr>
      <vt:lpstr>Σύσκεψη ΕΟΦ Εκπροσώπων Εταιριών Κτηνιατρικών Φαρμακευτικών Προϊόντων   Χολαργός, 11/07/2018</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User108</dc:creator>
  <cp:lastModifiedBy>sfarlopoulos</cp:lastModifiedBy>
  <cp:revision>116</cp:revision>
  <dcterms:created xsi:type="dcterms:W3CDTF">2015-10-05T09:24:11Z</dcterms:created>
  <dcterms:modified xsi:type="dcterms:W3CDTF">2018-07-11T07:05:48Z</dcterms:modified>
</cp:coreProperties>
</file>